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7D96A-35E4-4FD3-9685-C14FE76C4E8B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15A15-F461-4414-B781-28E692EFC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22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8804" y="908720"/>
            <a:ext cx="7772400" cy="1944216"/>
          </a:xfrm>
        </p:spPr>
        <p:txBody>
          <a:bodyPr/>
          <a:lstStyle/>
          <a:p>
            <a:r>
              <a:rPr lang="ru-RU" sz="4000" dirty="0" smtClean="0"/>
              <a:t>Памятка дольщикам при выборе застройщика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3625208" cy="31560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582" y="2996952"/>
            <a:ext cx="4790606" cy="315600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05" y="10102"/>
            <a:ext cx="9144000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590"/>
            <a:ext cx="9144000" cy="1208341"/>
          </a:xfrm>
        </p:spPr>
      </p:pic>
      <p:sp>
        <p:nvSpPr>
          <p:cNvPr id="7" name="TextBox 6"/>
          <p:cNvSpPr txBox="1"/>
          <p:nvPr/>
        </p:nvSpPr>
        <p:spPr>
          <a:xfrm>
            <a:off x="869262" y="1686778"/>
            <a:ext cx="792088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Что такое долевое строительство?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0690" y="2492896"/>
            <a:ext cx="7899452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Долевое строительство</a:t>
            </a:r>
            <a:r>
              <a:rPr lang="ru-RU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– строительство многоквартирных домов и (или) иных объектов недвижимости с привлечением денежных средств граждан и юридических лиц, у которых впоследствии возникают право собственности на объекты долевого строительства и права общей долевой собственности на общее имущество многоквартирных домов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0690" y="4232995"/>
            <a:ext cx="789945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Правовое регулирование заключения договоров долевого участия в строительстве осуществляется в рамках Федерального закона от 30.12.2004 № 214-ФЗ "Об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35700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5899" y="1932601"/>
            <a:ext cx="820891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Как правильно выбрать застройщика?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898" y="2492896"/>
            <a:ext cx="8208913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В  первую  очередь необходимо собрать имеющуюся  информацию  о Застройщике (о ранее  возведенных  домах,  их  качестве , соблюдения сроков   строительства). Также необходимо  обратить  внимание на  стоимость  жилья, факт значительного занижения  цены   квартиры по  сравнению  со среднерыночной стоимостью по  городу является  основанием для более тщательной проверки  Застройщика.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899" y="3933055"/>
            <a:ext cx="82089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Необходимо  помнить,  что  застройщиком может быть только юридическое лицо, которое в обязательном порядке должно иметь: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899" y="4653136"/>
            <a:ext cx="8208912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разрешение на строительство данного дома;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проектную декларацию на строительство дома;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права на земельный участок, который предоставлен для строительства конкретного дома (свидетельство о праве собственности, зарегистрированный договор аренды или субаренды);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проектную декларацию на строительство дома</a:t>
            </a:r>
            <a:r>
              <a:rPr lang="ru-RU" sz="1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.</a:t>
            </a:r>
            <a:endParaRPr lang="ru-RU" sz="1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41"/>
            <a:ext cx="9144000" cy="1176511"/>
          </a:xfrm>
        </p:spPr>
      </p:pic>
    </p:spTree>
    <p:extLst>
      <p:ext uri="{BB962C8B-B14F-4D97-AF65-F5344CB8AC3E}">
        <p14:creationId xmlns:p14="http://schemas.microsoft.com/office/powerpoint/2010/main" val="20934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" y="0"/>
            <a:ext cx="9145980" cy="1196752"/>
          </a:xfrm>
        </p:spPr>
      </p:pic>
      <p:sp>
        <p:nvSpPr>
          <p:cNvPr id="6" name="TextBox 5"/>
          <p:cNvSpPr txBox="1"/>
          <p:nvPr/>
        </p:nvSpPr>
        <p:spPr>
          <a:xfrm>
            <a:off x="467544" y="1556792"/>
            <a:ext cx="842493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Всю информацию о застройщике, о проекте строительства, а также документы указанные ранее Вы можете посмотреть на интернет-портале </a:t>
            </a:r>
            <a:r>
              <a:rPr lang="ru-RU" sz="1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«</a:t>
            </a:r>
            <a:r>
              <a:rPr lang="ru-RU" sz="1600" dirty="0" err="1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наш.дом.рф</a:t>
            </a:r>
            <a:r>
              <a:rPr lang="ru-RU" sz="1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»</a:t>
            </a:r>
            <a:endParaRPr lang="ru-RU" sz="1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" t="1575" r="2193" b="3810"/>
          <a:stretch/>
        </p:blipFill>
        <p:spPr>
          <a:xfrm>
            <a:off x="1194940" y="2342689"/>
            <a:ext cx="6970143" cy="417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52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2985" y="1340768"/>
            <a:ext cx="8208912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Договор участия в долевом строительстве – это  единственный, предусмотренный законом, договорной способ привлечения денежных средств граждан для строительства жилья. Только такой договор защищает от риска двойных продаж и гарантирует право требования от застройщика передачи квартиры.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474230"/>
            <a:ext cx="8208912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Договор заключается в письменной форме и подлежит государственной регистрации в Управлении </a:t>
            </a:r>
            <a:r>
              <a:rPr lang="ru-RU" sz="1600" dirty="0" err="1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Росреестра</a:t>
            </a:r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по Красноярскому краю и  считается заключенным с момента его государственной регистрации.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3700" y="3405826"/>
            <a:ext cx="8208912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В договоре долевого участия должны быть чётко оговорены следующие условия: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638" y="3932171"/>
            <a:ext cx="745133" cy="93299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2985" y="3926446"/>
            <a:ext cx="3816424" cy="1877437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описание и план объекта строительства (адрес жилого дома, номер   квартиры, общая и жилая площадь квартиры и т.д</a:t>
            </a: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.);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цена</a:t>
            </a: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, сроки и схемы оплаты</a:t>
            </a: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порядок </a:t>
            </a: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расторжения договора</a:t>
            </a: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срок </a:t>
            </a: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ввода объекта в эксплуатацию;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73717" y="3926445"/>
            <a:ext cx="3528392" cy="1877437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5400000" scaled="1"/>
            <a:tileRect/>
          </a:gradFill>
          <a:effectLst>
            <a:glow rad="635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срок передачи объекта участнику долевого строительства;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гарантийный срок на объект долевого строительства;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способы обеспечения исполнения застройщиком обязательств по договору.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83700" y="5877272"/>
            <a:ext cx="8218409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ПОМНИТЕ!!!</a:t>
            </a:r>
            <a:r>
              <a:rPr lang="ru-RU" sz="1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</a:t>
            </a:r>
            <a:endParaRPr lang="ru-RU" sz="1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ru-RU" sz="1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При отсутствии данных условий в договоре, договор будет считаться не заключенным.</a:t>
            </a:r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888" y="-10874"/>
            <a:ext cx="9152888" cy="1368172"/>
          </a:xfrm>
        </p:spPr>
      </p:pic>
    </p:spTree>
    <p:extLst>
      <p:ext uri="{BB962C8B-B14F-4D97-AF65-F5344CB8AC3E}">
        <p14:creationId xmlns:p14="http://schemas.microsoft.com/office/powerpoint/2010/main" val="36238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2097" y="112474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ОСТРОЖНО!!!</a:t>
            </a:r>
            <a:endParaRPr lang="ru-RU" b="1" u="sng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  <a:p>
            <a:pPr algn="ctr"/>
            <a:r>
              <a:rPr lang="ru-RU" b="1" i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СЕРЫЕ СХЕМЫ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478" y="3191996"/>
            <a:ext cx="1164182" cy="11641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2231" y="1771075"/>
            <a:ext cx="8779027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Известны случаи, когда застройщики предлагают вместо заключения договора участия в долевом строительстве следующие незаконные схемы</a:t>
            </a:r>
            <a:r>
              <a:rPr lang="ru-RU" sz="20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: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72231" y="2852936"/>
            <a:ext cx="361223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договор инвестирования;</a:t>
            </a:r>
          </a:p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договор о совместной деятельности;</a:t>
            </a:r>
          </a:p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предварительный договор участия в долевом строительстве;</a:t>
            </a:r>
          </a:p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предварительные договоры участия в долевом строительстве одновременно с заключением договоров займа и (или) выдачей векселей</a:t>
            </a:r>
            <a:r>
              <a:rPr lang="ru-RU" sz="1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;</a:t>
            </a:r>
            <a:endParaRPr lang="ru-RU" sz="14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08105" y="2866146"/>
            <a:ext cx="3543154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предварительный договор купли-продажи несуществующей (будущей) недвижимости;</a:t>
            </a:r>
          </a:p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соглашения об уступках прав требований по вышеперечисленным договорам;</a:t>
            </a:r>
          </a:p>
          <a:p>
            <a:pPr indent="-285750">
              <a:buFont typeface="Wingdings" pitchFamily="2" charset="2"/>
              <a:buChar char="§"/>
            </a:pPr>
            <a:r>
              <a:rPr lang="ru-RU" sz="1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договор бронирования или резервирования квартиры.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2230" y="4725144"/>
            <a:ext cx="8779027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Если застройщик предлагает заключить какой-либо договор отличный от договора долевого участия, </a:t>
            </a:r>
            <a:r>
              <a:rPr lang="ru-RU" sz="1200" b="1" u="sng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ПОМНИТЕ</a:t>
            </a:r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, что негативными последствиями подобных правоотношений может являться:</a:t>
            </a:r>
          </a:p>
          <a:p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 </a:t>
            </a:r>
          </a:p>
          <a:p>
            <a:pPr marL="171450" indent="-171450" algn="just">
              <a:buFont typeface="Wingdings" pitchFamily="2" charset="2"/>
              <a:buChar char="v"/>
            </a:pPr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отсутствие права требования передачи оплаченной квартиры;</a:t>
            </a:r>
          </a:p>
          <a:p>
            <a:pPr marL="171450" indent="-171450" algn="just">
              <a:buFont typeface="Wingdings" pitchFamily="2" charset="2"/>
              <a:buChar char="v"/>
            </a:pPr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риск «двойных продаж»;</a:t>
            </a:r>
          </a:p>
          <a:p>
            <a:pPr marL="171450" indent="-171450" algn="just">
              <a:buFont typeface="Wingdings" pitchFamily="2" charset="2"/>
              <a:buChar char="v"/>
            </a:pPr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риски, связанные с нарушением требований к качеству переданной квартиры, отсутствием гарантийного срока на нее;</a:t>
            </a:r>
          </a:p>
          <a:p>
            <a:pPr marL="171450" indent="-171450" algn="just">
              <a:buFont typeface="Wingdings" pitchFamily="2" charset="2"/>
              <a:buChar char="v"/>
            </a:pPr>
            <a:r>
              <a:rPr lang="ru-RU" sz="1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риски, связанные с отсутствием права требования возмещения убытков, выплаты штрафов, пеней, получения гражданином кредитов (займов) для оплаты стоимости квартиры.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6510"/>
          </a:xfrm>
        </p:spPr>
      </p:pic>
    </p:spTree>
    <p:extLst>
      <p:ext uri="{BB962C8B-B14F-4D97-AF65-F5344CB8AC3E}">
        <p14:creationId xmlns:p14="http://schemas.microsoft.com/office/powerpoint/2010/main" val="375318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1484784"/>
            <a:ext cx="8352928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Помните, что привлечение </a:t>
            </a:r>
            <a:r>
              <a:rPr lang="ru-RU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денежных средств участников долевого строительства по различным предварительным договорам участия в долевом строительстве, купли-продажи и т.д., которые в свою очередь не регистрируются в Управлении </a:t>
            </a:r>
            <a:r>
              <a:rPr lang="ru-RU" dirty="0" err="1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Росреестра</a:t>
            </a:r>
            <a:r>
              <a:rPr lang="ru-RU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 по Красноярскому краю, не предоставляет участникам долевого строительства тех гарантий, которые предусматривает договор участия в долевом строительстве заключенный в соответствии с Законом.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3717032"/>
            <a:ext cx="8352928" cy="224676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Если Ваши права были 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нарушены,  </a:t>
            </a:r>
            <a:r>
              <a:rPr lang="ru-RU" sz="28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Вы можете 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обратиться в </a:t>
            </a:r>
            <a:r>
              <a:rPr lang="ru-RU" sz="280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/>
            </a:r>
            <a:br>
              <a:rPr lang="ru-RU" sz="280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</a:br>
            <a:r>
              <a:rPr lang="ru-RU" sz="280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Прокуратуру </a:t>
            </a:r>
            <a:r>
              <a:rPr lang="ru-RU" sz="28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Советского района г. Красноярска</a:t>
            </a:r>
          </a:p>
          <a:p>
            <a:pPr algn="ctr"/>
            <a:r>
              <a:rPr lang="ru-RU" sz="28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Адрес</a:t>
            </a:r>
            <a:r>
              <a:rPr lang="ru-RU" sz="28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: г. Красноярск, ул. Николаева, д. 3г</a:t>
            </a:r>
          </a:p>
          <a:p>
            <a:pPr algn="ctr"/>
            <a:r>
              <a:rPr lang="ru-RU" sz="28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Телефон</a:t>
            </a:r>
            <a:r>
              <a:rPr lang="ru-RU" sz="28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: +7 (391) 223-25-01</a:t>
            </a: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96752"/>
          </a:xfrm>
        </p:spPr>
      </p:pic>
    </p:spTree>
    <p:extLst>
      <p:ext uri="{BB962C8B-B14F-4D97-AF65-F5344CB8AC3E}">
        <p14:creationId xmlns:p14="http://schemas.microsoft.com/office/powerpoint/2010/main" val="41987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10095856AF094786A1EFB8BA33C7F3" ma:contentTypeVersion="1" ma:contentTypeDescription="Создание документа." ma:contentTypeScope="" ma:versionID="41b00251d3de8c33a5e619def45631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2402044d00666072b1aaa621031ea5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91569D6-B9F7-43A1-B76C-F58825A204CF}"/>
</file>

<file path=customXml/itemProps2.xml><?xml version="1.0" encoding="utf-8"?>
<ds:datastoreItem xmlns:ds="http://schemas.openxmlformats.org/officeDocument/2006/customXml" ds:itemID="{3DFF3FA1-3805-48AE-B7F2-6174B2448028}"/>
</file>

<file path=customXml/itemProps3.xml><?xml version="1.0" encoding="utf-8"?>
<ds:datastoreItem xmlns:ds="http://schemas.openxmlformats.org/officeDocument/2006/customXml" ds:itemID="{86DE6F25-C486-4C08-B774-3CFD7F69C36D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</TotalTime>
  <Words>543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Исполнительная</vt:lpstr>
      <vt:lpstr>Памятка дольщикам при выборе застройщика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 Kravtc</dc:creator>
  <cp:lastModifiedBy>Семичев Андрей Вячеславович</cp:lastModifiedBy>
  <cp:revision>12</cp:revision>
  <dcterms:created xsi:type="dcterms:W3CDTF">2021-12-16T11:05:32Z</dcterms:created>
  <dcterms:modified xsi:type="dcterms:W3CDTF">2021-12-24T11:32:40Z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0x010100A910095856AF094786A1EFB8BA33C7F3</vt:lpwstr>
  </property>
</Properties>
</file>